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</p:sldIdLst>
  <p:sldSz cy="6858000" cx="9144000"/>
  <p:notesSz cx="6858000" cy="9144000"/>
  <p:embeddedFontLst>
    <p:embeddedFont>
      <p:font typeface="Montserrat"/>
      <p:regular r:id="rId38"/>
      <p:bold r:id="rId39"/>
      <p:italic r:id="rId40"/>
      <p:boldItalic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-italic.fntdata"/><Relationship Id="rId20" Type="http://schemas.openxmlformats.org/officeDocument/2006/relationships/slide" Target="slides/slide15.xml"/><Relationship Id="rId41" Type="http://schemas.openxmlformats.org/officeDocument/2006/relationships/font" Target="fonts/Montserrat-bold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font" Target="fonts/Montserrat-bold.fntdata"/><Relationship Id="rId16" Type="http://schemas.openxmlformats.org/officeDocument/2006/relationships/slide" Target="slides/slide11.xml"/><Relationship Id="rId38" Type="http://schemas.openxmlformats.org/officeDocument/2006/relationships/font" Target="fonts/Montserrat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2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3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3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3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2227454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26" name="Google Shape;26;p4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27" name="Google Shape;27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" name="Google Shape;28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3" name="Google Shape;33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" name="Google Shape;34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6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0" name="Google Shape;40;p6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6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2" name="Google Shape;42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" name="Google Shape;43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" name="Google Shape;44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Google Shape;48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0.xml"/><Relationship Id="rId1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 b="0" i="0" sz="4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/>
        </p:nvSpPr>
        <p:spPr>
          <a:xfrm>
            <a:off x="1168930" y="6344711"/>
            <a:ext cx="4942379" cy="4154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© Paul Fremantle 2016 except where credited elsewhere.  This work is licensed under a Creative Commons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Attribution-NonCommercial-ShareAlike 4.0 International License</a:t>
            </a:r>
            <a:b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See  </a:t>
            </a:r>
            <a:r>
              <a:rPr b="0" i="0" lang="en-US" sz="700" u="sng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  <a:hlinkClick r:id="rId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http://creativecommons.org/licenses/by-nc-sa/4.0/</a:t>
            </a: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/>
          </a:p>
        </p:txBody>
      </p:sp>
      <p:pic>
        <p:nvPicPr>
          <p:cNvPr id="13" name="Google Shape;13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5635" y="6428175"/>
            <a:ext cx="792765" cy="279269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0.png"/><Relationship Id="rId4" Type="http://schemas.openxmlformats.org/officeDocument/2006/relationships/image" Target="../media/image1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1.png"/><Relationship Id="rId4" Type="http://schemas.openxmlformats.org/officeDocument/2006/relationships/hyperlink" Target="http://martinfowler.com/bliki/BlueGreenDeployment.html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4.png"/><Relationship Id="rId4" Type="http://schemas.openxmlformats.org/officeDocument/2006/relationships/hyperlink" Target="https://www.weave.works/blog/gitops-git-push-all-the-things" TargetMode="Externa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3.png"/><Relationship Id="rId4" Type="http://schemas.openxmlformats.org/officeDocument/2006/relationships/hyperlink" Target="http://12factor.net" TargetMode="Externa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Containers, Cloud Native Computing, DevOps</a:t>
            </a:r>
            <a:endParaRPr/>
          </a:p>
        </p:txBody>
      </p:sp>
      <p:sp>
        <p:nvSpPr>
          <p:cNvPr id="85" name="Google Shape;85;p13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rPr lang="en-US"/>
              <a:t>Oxford University </a:t>
            </a:r>
            <a:endParaRPr/>
          </a:p>
          <a:p>
            <a:pPr indent="0" lvl="0" marL="0" rtl="0" algn="ctr"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rPr lang="en-US"/>
              <a:t>Software Engineering Programme</a:t>
            </a:r>
            <a:endParaRPr/>
          </a:p>
          <a:p>
            <a:pPr indent="0" lvl="0" marL="0" rtl="0" algn="ctr"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rPr lang="en-US"/>
              <a:t>April 2021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How does Docker work?</a:t>
            </a:r>
            <a:endParaRPr/>
          </a:p>
        </p:txBody>
      </p:sp>
      <p:pic>
        <p:nvPicPr>
          <p:cNvPr id="149" name="Google Shape;149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295400"/>
            <a:ext cx="9144000" cy="47627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Dockerfile</a:t>
            </a:r>
            <a:endParaRPr/>
          </a:p>
        </p:txBody>
      </p:sp>
      <p:pic>
        <p:nvPicPr>
          <p:cNvPr id="155" name="Google Shape;155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6034" y="1323220"/>
            <a:ext cx="7504643" cy="47409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Some simple Docker commands</a:t>
            </a:r>
            <a:endParaRPr/>
          </a:p>
        </p:txBody>
      </p:sp>
      <p:sp>
        <p:nvSpPr>
          <p:cNvPr id="161" name="Google Shape;161;p24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apt-get install docker.io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docker pull ubuntu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docker run –t –i ubuntu /bin/bash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docker ps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docker commit funky_freo image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docker push image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Docker Compose</a:t>
            </a:r>
            <a:endParaRPr/>
          </a:p>
        </p:txBody>
      </p:sp>
      <p:sp>
        <p:nvSpPr>
          <p:cNvPr id="167" name="Google Shape;167;p25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How to create a set of containers that work together</a:t>
            </a:r>
            <a:endParaRPr/>
          </a:p>
        </p:txBody>
      </p:sp>
      <p:pic>
        <p:nvPicPr>
          <p:cNvPr id="168" name="Google Shape;168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774752"/>
            <a:ext cx="9144000" cy="40832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docker-compose.yml</a:t>
            </a:r>
            <a:endParaRPr/>
          </a:p>
        </p:txBody>
      </p:sp>
      <p:pic>
        <p:nvPicPr>
          <p:cNvPr id="174" name="Google Shape;174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37752" y="1257299"/>
            <a:ext cx="5288154" cy="50659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Cloud Orchestration</a:t>
            </a:r>
            <a:endParaRPr/>
          </a:p>
        </p:txBody>
      </p:sp>
      <p:sp>
        <p:nvSpPr>
          <p:cNvPr id="180" name="Google Shape;180;p27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What does an Operating System do?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/>
              <a:t>Manages processes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/>
              <a:t>Co-ordinates the processes access to resources</a:t>
            </a:r>
            <a:endParaRPr/>
          </a:p>
          <a:p>
            <a:pPr indent="-228600" lvl="2" marL="1143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CPUs</a:t>
            </a:r>
            <a:endParaRPr/>
          </a:p>
          <a:p>
            <a:pPr indent="-228600" lvl="2" marL="1143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Memory</a:t>
            </a:r>
            <a:endParaRPr/>
          </a:p>
          <a:p>
            <a:pPr indent="-228600" lvl="2" marL="1143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Disk</a:t>
            </a:r>
            <a:endParaRPr/>
          </a:p>
          <a:p>
            <a:pPr indent="-228600" lvl="2" marL="1143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Devices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/>
              <a:t>Fairness and priority between processes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Datacenter Operating System</a:t>
            </a:r>
            <a:br>
              <a:rPr lang="en-US"/>
            </a:br>
            <a:r>
              <a:rPr lang="en-US" sz="2700"/>
              <a:t>aka Container Orchestration</a:t>
            </a:r>
            <a:endParaRPr/>
          </a:p>
        </p:txBody>
      </p:sp>
      <p:sp>
        <p:nvSpPr>
          <p:cNvPr id="186" name="Google Shape;186;p28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Manages the placement of containers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Access to resources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Configuration and networking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Moves containers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Load balances across containers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Effectively creating a single OS across a cloud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Containers vs Processes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Kubernetes</a:t>
            </a:r>
            <a:endParaRPr/>
          </a:p>
        </p:txBody>
      </p:sp>
      <p:sp>
        <p:nvSpPr>
          <p:cNvPr id="192" name="Google Shape;192;p29"/>
          <p:cNvSpPr txBox="1"/>
          <p:nvPr>
            <p:ph idx="1" type="body"/>
          </p:nvPr>
        </p:nvSpPr>
        <p:spPr>
          <a:xfrm>
            <a:off x="375635" y="1600200"/>
            <a:ext cx="3625398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Open Source cluster management of containers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From Google, but separate from the Borg project</a:t>
            </a:r>
            <a:endParaRPr/>
          </a:p>
        </p:txBody>
      </p:sp>
      <p:pic>
        <p:nvPicPr>
          <p:cNvPr id="193" name="Google Shape;193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665" y="274637"/>
            <a:ext cx="4520249" cy="55012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Pods</a:t>
            </a:r>
            <a:endParaRPr/>
          </a:p>
        </p:txBody>
      </p:sp>
      <p:pic>
        <p:nvPicPr>
          <p:cNvPr id="199" name="Google Shape;199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9930" y="1523999"/>
            <a:ext cx="3745237" cy="3984295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30"/>
          <p:cNvSpPr/>
          <p:nvPr/>
        </p:nvSpPr>
        <p:spPr>
          <a:xfrm>
            <a:off x="4841460" y="1872400"/>
            <a:ext cx="3845340" cy="36933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Pod encapsulates an application container (or, in some cases, multiple containers), storage resources, a unique network IP, and options that govern how the container(s) should run.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Pod represents a unit of deployment: a single instance of an application in Kubernetes, which might consist of either a single container or a small number of containers that are tightly coupled and that share resources.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Services</a:t>
            </a:r>
            <a:endParaRPr/>
          </a:p>
        </p:txBody>
      </p:sp>
      <p:sp>
        <p:nvSpPr>
          <p:cNvPr id="206" name="Google Shape;206;p3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An abstract exposure of pods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Pods die and are recreated, replicated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/>
              <a:t>“A Kubernetes Service is an abstraction which defines a logical set of Pods and a policy by which to access them”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Contents</a:t>
            </a:r>
            <a:endParaRPr/>
          </a:p>
        </p:txBody>
      </p:sp>
      <p:sp>
        <p:nvSpPr>
          <p:cNvPr id="91" name="Google Shape;91;p14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Containers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History and Approach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Docker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Docker ecosystem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PaaS in a container model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Futures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Volumes</a:t>
            </a:r>
            <a:endParaRPr/>
          </a:p>
        </p:txBody>
      </p:sp>
      <p:sp>
        <p:nvSpPr>
          <p:cNvPr id="212" name="Google Shape;212;p32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 persistent virtual disk that belongs to a Pod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Shares data between containers 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Lives longer than a container, but no longer than the pod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Namespaces	</a:t>
            </a:r>
            <a:endParaRPr/>
          </a:p>
        </p:txBody>
      </p:sp>
      <p:sp>
        <p:nvSpPr>
          <p:cNvPr id="218" name="Google Shape;218;p3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 virtual cluster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Names must be unique inside namespaces, can be the same across different namespaces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DevOps</a:t>
            </a:r>
            <a:endParaRPr/>
          </a:p>
        </p:txBody>
      </p:sp>
      <p:pic>
        <p:nvPicPr>
          <p:cNvPr id="224" name="Google Shape;224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97320" y="1417638"/>
            <a:ext cx="4657223" cy="44243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DevOps</a:t>
            </a:r>
            <a:endParaRPr/>
          </a:p>
        </p:txBody>
      </p:sp>
      <p:sp>
        <p:nvSpPr>
          <p:cNvPr id="230" name="Google Shape;230;p35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DevOps is the codification of the interface between Development and Operations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Agile 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Repeatable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Collaborative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Versioned 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Automated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"/>
              <a:buNone/>
            </a:pPr>
            <a:r>
              <a:rPr lang="en-US" sz="3200"/>
              <a:t>Kittens vs Cattle</a:t>
            </a:r>
            <a:br>
              <a:rPr lang="en-US" sz="3200"/>
            </a:br>
            <a:r>
              <a:rPr lang="en-US" sz="3200"/>
              <a:t>(An unpleasant but effective analogy)</a:t>
            </a:r>
            <a:br>
              <a:rPr lang="en-US" sz="3200"/>
            </a:br>
            <a:endParaRPr sz="3200"/>
          </a:p>
        </p:txBody>
      </p:sp>
      <p:pic>
        <p:nvPicPr>
          <p:cNvPr id="236" name="Google Shape;236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38718" y="1843364"/>
            <a:ext cx="4850952" cy="27286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7879" y="1843364"/>
            <a:ext cx="3512634" cy="35126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Immutability</a:t>
            </a:r>
            <a:endParaRPr/>
          </a:p>
        </p:txBody>
      </p:sp>
      <p:sp>
        <p:nvSpPr>
          <p:cNvPr id="243" name="Google Shape;243;p37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556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Char char="•"/>
            </a:pPr>
            <a:r>
              <a:rPr lang="en-US" sz="3400"/>
              <a:t>Never change a running server</a:t>
            </a:r>
            <a:endParaRPr sz="3400"/>
          </a:p>
          <a:p>
            <a:pPr indent="-3556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Char char="•"/>
            </a:pPr>
            <a:r>
              <a:rPr lang="en-US" sz="3400"/>
              <a:t>Only create a new one that is better</a:t>
            </a:r>
            <a:endParaRPr sz="3400"/>
          </a:p>
          <a:p>
            <a:pPr indent="-3556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Char char="•"/>
            </a:pPr>
            <a:r>
              <a:rPr lang="en-US" sz="3400"/>
              <a:t>Track the changes in a version control model</a:t>
            </a:r>
            <a:endParaRPr sz="34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Blue Green Deployment</a:t>
            </a:r>
            <a:endParaRPr/>
          </a:p>
        </p:txBody>
      </p:sp>
      <p:pic>
        <p:nvPicPr>
          <p:cNvPr id="249" name="Google Shape;249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6536" y="1242066"/>
            <a:ext cx="8420264" cy="5363169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38"/>
          <p:cNvSpPr/>
          <p:nvPr/>
        </p:nvSpPr>
        <p:spPr>
          <a:xfrm>
            <a:off x="2285999" y="6310427"/>
            <a:ext cx="626228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http://martinfowler.com/bliki/BlueGreenDeployment.html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DevOps and Docker</a:t>
            </a:r>
            <a:endParaRPr/>
          </a:p>
        </p:txBody>
      </p:sp>
      <p:sp>
        <p:nvSpPr>
          <p:cNvPr id="256" name="Google Shape;256;p39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Docker is a key DevOps tool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Speeds up the creation of repeatable deployments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Consistency between development, test and production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Versioned repository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Works with Chef, Puppet, etc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Google Shape;261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574800"/>
            <a:ext cx="9144000" cy="3697142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40"/>
          <p:cNvSpPr/>
          <p:nvPr/>
        </p:nvSpPr>
        <p:spPr>
          <a:xfrm>
            <a:off x="749589" y="5271942"/>
            <a:ext cx="666594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https://www.weave.works/blog/gitops-git-push-all-the-things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GitOps</a:t>
            </a:r>
            <a:endParaRPr/>
          </a:p>
        </p:txBody>
      </p:sp>
      <p:sp>
        <p:nvSpPr>
          <p:cNvPr id="268" name="Google Shape;268;p4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Infrastructure as Code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Terraform + Deployment + Containers + Build 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Everything is in Git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Any change to the infrastructure is a Pull Request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Sharing of resources</a:t>
            </a:r>
            <a:br>
              <a:rPr lang="en-US"/>
            </a:br>
            <a:r>
              <a:rPr lang="en-US"/>
              <a:t>vs Isolation</a:t>
            </a:r>
            <a:endParaRPr/>
          </a:p>
        </p:txBody>
      </p:sp>
      <p:cxnSp>
        <p:nvCxnSpPr>
          <p:cNvPr id="97" name="Google Shape;97;p15"/>
          <p:cNvCxnSpPr/>
          <p:nvPr/>
        </p:nvCxnSpPr>
        <p:spPr>
          <a:xfrm rot="10800000">
            <a:off x="1210235" y="1583765"/>
            <a:ext cx="0" cy="4258235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med" w="med" type="stealth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98" name="Google Shape;98;p15"/>
          <p:cNvCxnSpPr/>
          <p:nvPr/>
        </p:nvCxnSpPr>
        <p:spPr>
          <a:xfrm flipH="1" rot="10800000">
            <a:off x="1243107" y="5841999"/>
            <a:ext cx="6899836" cy="1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med" w="med" type="stealth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sp>
        <p:nvSpPr>
          <p:cNvPr id="99" name="Google Shape;99;p15"/>
          <p:cNvSpPr txBox="1"/>
          <p:nvPr/>
        </p:nvSpPr>
        <p:spPr>
          <a:xfrm rot="-5400000">
            <a:off x="69777" y="3180700"/>
            <a:ext cx="158758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More isolation</a:t>
            </a:r>
            <a:endParaRPr/>
          </a:p>
        </p:txBody>
      </p:sp>
      <p:sp>
        <p:nvSpPr>
          <p:cNvPr id="100" name="Google Shape;100;p15"/>
          <p:cNvSpPr txBox="1"/>
          <p:nvPr/>
        </p:nvSpPr>
        <p:spPr>
          <a:xfrm>
            <a:off x="4753027" y="5863698"/>
            <a:ext cx="338991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Better resource utilisation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15"/>
          <p:cNvSpPr txBox="1"/>
          <p:nvPr/>
        </p:nvSpPr>
        <p:spPr>
          <a:xfrm>
            <a:off x="1374588" y="1667443"/>
            <a:ext cx="226790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Dedicated data centre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15"/>
          <p:cNvSpPr txBox="1"/>
          <p:nvPr/>
        </p:nvSpPr>
        <p:spPr>
          <a:xfrm>
            <a:off x="2542987" y="2417490"/>
            <a:ext cx="1938226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Dedicated HW/</a:t>
            </a:r>
            <a:b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Shared Datacentre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15"/>
          <p:cNvSpPr txBox="1"/>
          <p:nvPr/>
        </p:nvSpPr>
        <p:spPr>
          <a:xfrm>
            <a:off x="4102079" y="3214003"/>
            <a:ext cx="1095172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Virtual </a:t>
            </a:r>
            <a:b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Machines</a:t>
            </a:r>
            <a:endParaRPr/>
          </a:p>
        </p:txBody>
      </p:sp>
      <p:sp>
        <p:nvSpPr>
          <p:cNvPr id="104" name="Google Shape;104;p15"/>
          <p:cNvSpPr txBox="1"/>
          <p:nvPr/>
        </p:nvSpPr>
        <p:spPr>
          <a:xfrm>
            <a:off x="6419439" y="4479976"/>
            <a:ext cx="1994469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Shared OS</a:t>
            </a:r>
            <a:b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Separate processes</a:t>
            </a:r>
            <a:endParaRPr/>
          </a:p>
        </p:txBody>
      </p:sp>
      <p:sp>
        <p:nvSpPr>
          <p:cNvPr id="105" name="Google Shape;105;p15"/>
          <p:cNvSpPr txBox="1"/>
          <p:nvPr/>
        </p:nvSpPr>
        <p:spPr>
          <a:xfrm>
            <a:off x="7691537" y="5182381"/>
            <a:ext cx="902811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Shared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Process</a:t>
            </a:r>
            <a:endParaRPr/>
          </a:p>
        </p:txBody>
      </p:sp>
      <p:sp>
        <p:nvSpPr>
          <p:cNvPr id="106" name="Google Shape;106;p15"/>
          <p:cNvSpPr txBox="1"/>
          <p:nvPr/>
        </p:nvSpPr>
        <p:spPr>
          <a:xfrm>
            <a:off x="5197251" y="3974492"/>
            <a:ext cx="122341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Containers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Google Shape;273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74368"/>
            <a:ext cx="9144000" cy="5128289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42"/>
          <p:cNvSpPr txBox="1"/>
          <p:nvPr/>
        </p:nvSpPr>
        <p:spPr>
          <a:xfrm>
            <a:off x="3181661" y="5563615"/>
            <a:ext cx="198002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http://12factor.net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12 Factor Apps</a:t>
            </a:r>
            <a:br>
              <a:rPr lang="en-US"/>
            </a:br>
            <a:endParaRPr/>
          </a:p>
        </p:txBody>
      </p:sp>
      <p:sp>
        <p:nvSpPr>
          <p:cNvPr id="280" name="Google Shape;280;p43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Codebase</a:t>
            </a:r>
            <a:endParaRPr/>
          </a:p>
          <a:p>
            <a:pPr indent="-285750" lvl="1" marL="742950" rtl="0" algn="l">
              <a:spcBef>
                <a:spcPts val="23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1400"/>
              <a:t>One codebase in revision control, many deploys</a:t>
            </a:r>
            <a:endParaRPr/>
          </a:p>
          <a:p>
            <a:pPr indent="-342900" lvl="0" marL="34290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Dependencies</a:t>
            </a:r>
            <a:endParaRPr/>
          </a:p>
          <a:p>
            <a:pPr indent="-285750" lvl="1" marL="742950" rtl="0" algn="l">
              <a:spcBef>
                <a:spcPts val="23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1400"/>
              <a:t>Explicity define and declare</a:t>
            </a:r>
            <a:br>
              <a:rPr lang="en-US" sz="1400"/>
            </a:br>
            <a:endParaRPr sz="1400"/>
          </a:p>
          <a:p>
            <a:pPr indent="-342900" lvl="0" marL="34290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Config</a:t>
            </a:r>
            <a:endParaRPr/>
          </a:p>
          <a:p>
            <a:pPr indent="-285750" lvl="1" marL="742950" rtl="0" algn="l">
              <a:spcBef>
                <a:spcPts val="23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1400"/>
              <a:t>Store config in the environment</a:t>
            </a:r>
            <a:br>
              <a:rPr lang="en-US" sz="1400"/>
            </a:br>
            <a:endParaRPr sz="1400"/>
          </a:p>
          <a:p>
            <a:pPr indent="-342900" lvl="0" marL="34290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Backing Services</a:t>
            </a:r>
            <a:endParaRPr/>
          </a:p>
          <a:p>
            <a:pPr indent="-285750" lvl="1" marL="742950" rtl="0" algn="l">
              <a:spcBef>
                <a:spcPts val="23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1400"/>
              <a:t>Treat as attached resources</a:t>
            </a:r>
            <a:br>
              <a:rPr lang="en-US" sz="1400"/>
            </a:br>
            <a:endParaRPr sz="1400"/>
          </a:p>
          <a:p>
            <a:pPr indent="-342900" lvl="0" marL="34290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Build, Release, Run</a:t>
            </a:r>
            <a:endParaRPr/>
          </a:p>
          <a:p>
            <a:pPr indent="-285750" lvl="1" marL="742950" rtl="0" algn="l">
              <a:spcBef>
                <a:spcPts val="23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1400"/>
              <a:t>Strictly separate</a:t>
            </a:r>
            <a:br>
              <a:rPr lang="en-US" sz="1400"/>
            </a:br>
            <a:endParaRPr sz="1400"/>
          </a:p>
          <a:p>
            <a:pPr indent="-342900" lvl="0" marL="34290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Processes</a:t>
            </a:r>
            <a:endParaRPr/>
          </a:p>
          <a:p>
            <a:pPr indent="-285750" lvl="1" marL="742950" rtl="0" algn="l"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1500"/>
              <a:t>Execute the app as stateless processes</a:t>
            </a:r>
            <a:endParaRPr/>
          </a:p>
        </p:txBody>
      </p:sp>
      <p:sp>
        <p:nvSpPr>
          <p:cNvPr id="281" name="Google Shape;281;p43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Port Binding</a:t>
            </a:r>
            <a:endParaRPr/>
          </a:p>
          <a:p>
            <a:pPr indent="-285750" lvl="1" marL="742950" rtl="0" algn="l"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1500"/>
              <a:t>Export services via port binding</a:t>
            </a:r>
            <a:br>
              <a:rPr lang="en-US" sz="1500"/>
            </a:br>
            <a:endParaRPr sz="1500"/>
          </a:p>
          <a:p>
            <a:pPr indent="-342900" lvl="0" marL="34290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Concurrency</a:t>
            </a:r>
            <a:endParaRPr/>
          </a:p>
          <a:p>
            <a:pPr indent="-285750" lvl="1" marL="742950" rtl="0" algn="l"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1500"/>
              <a:t>Scale out via processes</a:t>
            </a:r>
            <a:br>
              <a:rPr lang="en-US" sz="1500"/>
            </a:br>
            <a:endParaRPr sz="1500"/>
          </a:p>
          <a:p>
            <a:pPr indent="-342900" lvl="0" marL="34290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Disposability</a:t>
            </a:r>
            <a:endParaRPr/>
          </a:p>
          <a:p>
            <a:pPr indent="-285750" lvl="1" marL="742950" rtl="0" algn="l"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1500"/>
              <a:t>Fast startup and graceful shutdown</a:t>
            </a:r>
            <a:endParaRPr/>
          </a:p>
          <a:p>
            <a:pPr indent="-342900" lvl="0" marL="34290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Dev/Prod Parity</a:t>
            </a:r>
            <a:endParaRPr/>
          </a:p>
          <a:p>
            <a:pPr indent="-285750" lvl="1" marL="742950" rtl="0" algn="l"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1500"/>
              <a:t>Keep dev/staging/prod as similar as possible</a:t>
            </a:r>
            <a:endParaRPr/>
          </a:p>
          <a:p>
            <a:pPr indent="-342900" lvl="0" marL="34290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Logs</a:t>
            </a:r>
            <a:endParaRPr/>
          </a:p>
          <a:p>
            <a:pPr indent="-285750" lvl="1" marL="742950" rtl="0" algn="l"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1500"/>
              <a:t>Treat logs as event streams</a:t>
            </a:r>
            <a:br>
              <a:rPr lang="en-US" sz="1500"/>
            </a:br>
            <a:endParaRPr sz="1500"/>
          </a:p>
          <a:p>
            <a:pPr indent="-342900" lvl="0" marL="34290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Admin Processes</a:t>
            </a:r>
            <a:endParaRPr/>
          </a:p>
          <a:p>
            <a:pPr indent="-285750" lvl="1" marL="742950" rtl="0" algn="l"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1500"/>
              <a:t>Run admin/mgmt tasks as one-off processes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Summary</a:t>
            </a:r>
            <a:endParaRPr/>
          </a:p>
        </p:txBody>
      </p:sp>
      <p:sp>
        <p:nvSpPr>
          <p:cNvPr id="287" name="Google Shape;287;p44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Docker and the Container model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Lightweight virtualization and repeatability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Blue Green deployment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“Warehouse Scale” computing</a:t>
            </a:r>
            <a:endParaRPr/>
          </a:p>
          <a:p>
            <a:pPr indent="0" lvl="1" marL="4572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1079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Lightweight Virtualization history</a:t>
            </a:r>
            <a:endParaRPr/>
          </a:p>
        </p:txBody>
      </p:sp>
      <p:sp>
        <p:nvSpPr>
          <p:cNvPr id="112" name="Google Shape;112;p16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zSystems Virtual Servers from late 1990s</a:t>
            </a:r>
            <a:endParaRPr/>
          </a:p>
          <a:p>
            <a:pPr indent="-285750" lvl="1" marL="74295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/>
              <a:t>(the mainframe really did do everything first)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Solaris Zones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AIX Workload Partitions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FreeBSD Jail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…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What is a Container?	</a:t>
            </a:r>
            <a:endParaRPr/>
          </a:p>
        </p:txBody>
      </p:sp>
      <p:sp>
        <p:nvSpPr>
          <p:cNvPr id="118" name="Google Shape;118;p17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 lightweight virtual server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Running within an Operating System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Providing various levels of isolation and control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E.g. Disk isolation and control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Network isolation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CPU and memory controls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Containers at Google</a:t>
            </a:r>
            <a:endParaRPr/>
          </a:p>
        </p:txBody>
      </p:sp>
      <p:sp>
        <p:nvSpPr>
          <p:cNvPr id="124" name="Google Shape;124;p18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Every GMail session is a container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/>
              <a:t>Try doing an export and then searching your email ☺</a:t>
            </a:r>
            <a:endParaRPr/>
          </a:p>
          <a:p>
            <a:pPr indent="-3429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“Everything runs in a container”</a:t>
            </a:r>
            <a:endParaRPr/>
          </a:p>
          <a:p>
            <a:pPr indent="-3429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b="1" lang="en-US" sz="2800"/>
              <a:t>2 billion</a:t>
            </a:r>
            <a:r>
              <a:rPr lang="en-US" sz="2800"/>
              <a:t> containers launched a week</a:t>
            </a:r>
            <a:endParaRPr/>
          </a:p>
          <a:p>
            <a:pPr indent="-3429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Borg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b="1" lang="en-US" sz="2400"/>
              <a:t>Any</a:t>
            </a:r>
            <a:r>
              <a:rPr lang="en-US" sz="2400"/>
              <a:t> Google developer can instantiate their code in </a:t>
            </a:r>
            <a:r>
              <a:rPr b="1" lang="en-US" sz="2400"/>
              <a:t>10,000 instances </a:t>
            </a:r>
            <a:r>
              <a:rPr lang="en-US" sz="2400"/>
              <a:t>any time they want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/>
              <a:t>Takes about 5 minutes to start that many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/>
              <a:t>Never exactly 10,000 because of failures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Cloud Native Computing Foundation</a:t>
            </a:r>
            <a:endParaRPr/>
          </a:p>
        </p:txBody>
      </p:sp>
      <p:sp>
        <p:nvSpPr>
          <p:cNvPr id="130" name="Google Shape;130;p19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 new definition of “Cloud Native”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Container Packaged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Dynamically Managed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Micro-Service oriented</a:t>
            </a:r>
            <a:endParaRPr/>
          </a:p>
        </p:txBody>
      </p:sp>
      <p:pic>
        <p:nvPicPr>
          <p:cNvPr id="131" name="Google Shape;131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0825" y="3810200"/>
            <a:ext cx="5702024" cy="2452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Docker on top of Containers</a:t>
            </a:r>
            <a:endParaRPr/>
          </a:p>
        </p:txBody>
      </p:sp>
      <p:sp>
        <p:nvSpPr>
          <p:cNvPr id="137" name="Google Shape;137;p20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175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60"/>
              <a:buChar char="•"/>
            </a:pPr>
            <a:r>
              <a:rPr lang="en-US" sz="2560"/>
              <a:t>Docker adds several things to LXC and containerization:</a:t>
            </a:r>
            <a:endParaRPr sz="2560"/>
          </a:p>
          <a:p>
            <a:pPr indent="-260350" lvl="1" marL="742950" rtl="0" algn="l">
              <a:lnSpc>
                <a:spcPct val="9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190"/>
              <a:buChar char="–"/>
            </a:pPr>
            <a:r>
              <a:rPr lang="en-US" sz="2190"/>
              <a:t>Copy on write filesystem</a:t>
            </a:r>
            <a:endParaRPr sz="2190"/>
          </a:p>
          <a:p>
            <a:pPr indent="-203200" lvl="2" marL="1143000" rtl="0" algn="l">
              <a:lnSpc>
                <a:spcPct val="90000"/>
              </a:lnSpc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ts val="1820"/>
              <a:buChar char="•"/>
            </a:pPr>
            <a:r>
              <a:rPr lang="en-US" sz="1820"/>
              <a:t>Layered images and the ability to extend machines easily</a:t>
            </a:r>
            <a:endParaRPr sz="1820"/>
          </a:p>
          <a:p>
            <a:pPr indent="-260350" lvl="1" marL="742950" rtl="0" algn="l">
              <a:lnSpc>
                <a:spcPct val="9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190"/>
              <a:buChar char="–"/>
            </a:pPr>
            <a:r>
              <a:rPr lang="en-US" sz="2190"/>
              <a:t>Simple textual config file</a:t>
            </a:r>
            <a:endParaRPr sz="2190"/>
          </a:p>
          <a:p>
            <a:pPr indent="-260350" lvl="1" marL="742950" rtl="0" algn="l">
              <a:lnSpc>
                <a:spcPct val="9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190"/>
              <a:buChar char="–"/>
            </a:pPr>
            <a:r>
              <a:rPr lang="en-US" sz="2190"/>
              <a:t>Portable deployment across machines</a:t>
            </a:r>
            <a:endParaRPr sz="2190"/>
          </a:p>
          <a:p>
            <a:pPr indent="-203200" lvl="2" marL="1143000" rtl="0" algn="l">
              <a:lnSpc>
                <a:spcPct val="90000"/>
              </a:lnSpc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ts val="1820"/>
              <a:buChar char="•"/>
            </a:pPr>
            <a:r>
              <a:rPr lang="en-US" sz="1820"/>
              <a:t>Creating an ecosystem of images</a:t>
            </a:r>
            <a:endParaRPr sz="1820"/>
          </a:p>
          <a:p>
            <a:pPr indent="-260350" lvl="1" marL="742950" rtl="0" algn="l">
              <a:lnSpc>
                <a:spcPct val="9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190"/>
              <a:buChar char="–"/>
            </a:pPr>
            <a:r>
              <a:rPr lang="en-US" sz="2190"/>
              <a:t>Application centric</a:t>
            </a:r>
            <a:endParaRPr sz="2190"/>
          </a:p>
          <a:p>
            <a:pPr indent="-203200" lvl="2" marL="1143000" rtl="0" algn="l">
              <a:lnSpc>
                <a:spcPct val="90000"/>
              </a:lnSpc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ts val="1820"/>
              <a:buChar char="•"/>
            </a:pPr>
            <a:r>
              <a:rPr lang="en-US" sz="1820"/>
              <a:t>Each VM is a process (roughly speaking)</a:t>
            </a:r>
            <a:endParaRPr sz="1820"/>
          </a:p>
          <a:p>
            <a:pPr indent="-260350" lvl="1" marL="742950" rtl="0" algn="l">
              <a:lnSpc>
                <a:spcPct val="9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190"/>
              <a:buChar char="–"/>
            </a:pPr>
            <a:r>
              <a:rPr lang="en-US" sz="2190"/>
              <a:t>Plus others (auto-build, etc)</a:t>
            </a:r>
            <a:endParaRPr sz="219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Why Docker?</a:t>
            </a:r>
            <a:endParaRPr/>
          </a:p>
        </p:txBody>
      </p:sp>
      <p:sp>
        <p:nvSpPr>
          <p:cNvPr id="143" name="Google Shape;143;p2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2385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Char char="•"/>
            </a:pPr>
            <a:r>
              <a:rPr lang="en-US" sz="2900"/>
              <a:t>The </a:t>
            </a:r>
            <a:r>
              <a:rPr i="1" lang="en-US" sz="2900"/>
              <a:t>ecosystem </a:t>
            </a:r>
            <a:r>
              <a:rPr lang="en-US" sz="2900"/>
              <a:t>has created a </a:t>
            </a:r>
            <a:r>
              <a:rPr i="1" lang="en-US" sz="2900"/>
              <a:t> network effect</a:t>
            </a:r>
            <a:endParaRPr sz="2900"/>
          </a:p>
          <a:p>
            <a:pPr indent="-32385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900"/>
              <a:buChar char="•"/>
            </a:pPr>
            <a:r>
              <a:rPr lang="en-US" sz="2900"/>
              <a:t>Metcalfe’s Law states</a:t>
            </a:r>
            <a:endParaRPr sz="2900"/>
          </a:p>
          <a:p>
            <a:pPr indent="-26670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500"/>
              <a:buChar char="–"/>
            </a:pPr>
            <a:r>
              <a:rPr lang="en-US" sz="2500"/>
              <a:t>the value of a telecommunications network is proportional to the square of the number of connected users of the system </a:t>
            </a:r>
            <a:endParaRPr sz="2500"/>
          </a:p>
          <a:p>
            <a:pPr indent="-32385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900"/>
              <a:buChar char="•"/>
            </a:pPr>
            <a:r>
              <a:rPr lang="en-US" sz="2900"/>
              <a:t>There is surely a corollary for ecosystems</a:t>
            </a:r>
            <a:endParaRPr sz="29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